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37585650" cy="202628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1pPr>
    <a:lvl2pPr marL="391866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2pPr>
    <a:lvl3pPr marL="783732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3pPr>
    <a:lvl4pPr marL="117559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4pPr>
    <a:lvl5pPr marL="1567464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5pPr>
    <a:lvl6pPr marL="1959331" algn="l" defTabSz="783732" rtl="0" eaLnBrk="1" latinLnBrk="0" hangingPunct="1"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6pPr>
    <a:lvl7pPr marL="2351197" algn="l" defTabSz="783732" rtl="0" eaLnBrk="1" latinLnBrk="0" hangingPunct="1"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7pPr>
    <a:lvl8pPr marL="2743063" algn="l" defTabSz="783732" rtl="0" eaLnBrk="1" latinLnBrk="0" hangingPunct="1"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8pPr>
    <a:lvl9pPr marL="3134929" algn="l" defTabSz="783732" rtl="0" eaLnBrk="1" latinLnBrk="0" hangingPunct="1">
      <a:defRPr sz="2100" kern="1200">
        <a:solidFill>
          <a:schemeClr val="tx1"/>
        </a:solidFill>
        <a:latin typeface="Times New Roman" pitchFamily="6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FFCC66"/>
    <a:srgbClr val="FFCC00"/>
    <a:srgbClr val="FFDC47"/>
    <a:srgbClr val="336600"/>
    <a:srgbClr val="33CC33"/>
    <a:srgbClr val="003300"/>
    <a:srgbClr val="00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1203" autoAdjust="0"/>
  </p:normalViewPr>
  <p:slideViewPr>
    <p:cSldViewPr>
      <p:cViewPr>
        <p:scale>
          <a:sx n="30" d="100"/>
          <a:sy n="30" d="100"/>
        </p:scale>
        <p:origin x="-672" y="-297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861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5076" tIns="172538" rIns="345076" bIns="172538" numCol="1" anchor="t" anchorCtr="0" compatLnSpc="1">
            <a:prstTxWarp prst="textNoShape">
              <a:avLst/>
            </a:prstTxWarp>
          </a:bodyPr>
          <a:lstStyle>
            <a:lvl1pPr defTabSz="3451225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99488" y="0"/>
            <a:ext cx="162861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5076" tIns="172538" rIns="345076" bIns="172538" numCol="1" anchor="t" anchorCtr="0" compatLnSpc="1">
            <a:prstTxWarp prst="textNoShape">
              <a:avLst/>
            </a:prstTxWarp>
          </a:bodyPr>
          <a:lstStyle>
            <a:lvl1pPr algn="r" defTabSz="3451225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9248438"/>
            <a:ext cx="162861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5076" tIns="172538" rIns="345076" bIns="172538" numCol="1" anchor="b" anchorCtr="0" compatLnSpc="1">
            <a:prstTxWarp prst="textNoShape">
              <a:avLst/>
            </a:prstTxWarp>
          </a:bodyPr>
          <a:lstStyle>
            <a:lvl1pPr defTabSz="3451225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99488" y="19248438"/>
            <a:ext cx="162861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5076" tIns="172538" rIns="345076" bIns="172538" numCol="1" anchor="b" anchorCtr="0" compatLnSpc="1">
            <a:prstTxWarp prst="textNoShape">
              <a:avLst/>
            </a:prstTxWarp>
          </a:bodyPr>
          <a:lstStyle>
            <a:lvl1pPr algn="r" defTabSz="3451225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fld id="{F6DE55F7-1553-4752-8FFE-416872A34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97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861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89963" y="0"/>
            <a:ext cx="162861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27113" y="1519238"/>
            <a:ext cx="10133012" cy="759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57613" y="9625013"/>
            <a:ext cx="30070425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9246850"/>
            <a:ext cx="162861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89963" y="19246850"/>
            <a:ext cx="162861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F374650-ADE8-43DB-9466-AA072AA45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9186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8373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7559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6746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59331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B369-DA4B-452B-8467-79A6C25EF6DA}" type="slidenum">
              <a:rPr lang="en-US" smtClean="0">
                <a:latin typeface="Times New Roman" pitchFamily="64" charset="0"/>
              </a:rPr>
              <a:pPr/>
              <a:t>1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69" y="10225769"/>
            <a:ext cx="37308064" cy="70566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6" y="18654033"/>
            <a:ext cx="30724929" cy="8411936"/>
          </a:xfrm>
        </p:spPr>
        <p:txBody>
          <a:bodyPr/>
          <a:lstStyle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5547-81E6-473E-BB7B-BC512264D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9860-58C6-444E-8112-ADC0F121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297" y="2926897"/>
            <a:ext cx="9326336" cy="26333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68" y="2926897"/>
            <a:ext cx="27851100" cy="26333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D0A7-8AF3-4001-8697-29A8D2ED2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667C-6240-47FA-B9DD-CAFA5019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665"/>
            <a:ext cx="37308064" cy="6536871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764"/>
            <a:ext cx="37308064" cy="7200900"/>
          </a:xfrm>
        </p:spPr>
        <p:txBody>
          <a:bodyPr anchor="b"/>
          <a:lstStyle>
            <a:lvl1pPr marL="0" indent="0">
              <a:buNone/>
              <a:defRPr sz="1700"/>
            </a:lvl1pPr>
            <a:lvl2pPr marL="391866" indent="0">
              <a:buNone/>
              <a:defRPr sz="1500"/>
            </a:lvl2pPr>
            <a:lvl3pPr marL="783732" indent="0">
              <a:buNone/>
              <a:defRPr sz="1400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A1A42-4052-406E-9D0D-09207DFA0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69" y="9508671"/>
            <a:ext cx="18588717" cy="197521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0914" y="9508671"/>
            <a:ext cx="18588718" cy="197521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B190-12DF-47E4-845F-0DED90E4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8533"/>
            <a:ext cx="39501536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3" y="7368269"/>
            <a:ext cx="19392900" cy="307113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3" y="10439400"/>
            <a:ext cx="19392900" cy="1896563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64" y="7368269"/>
            <a:ext cx="19399704" cy="307113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64" y="10439400"/>
            <a:ext cx="19399704" cy="1896563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4049-42F1-4BC6-89A7-4F7A7762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316D4-473A-436E-9DED-D4FB2569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19B-4123-45DF-9986-D3B465F2E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0368"/>
            <a:ext cx="14439900" cy="557756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68" y="1310368"/>
            <a:ext cx="24536400" cy="2809466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3" y="6887936"/>
            <a:ext cx="14439900" cy="2251710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91C9-B61F-4695-924A-001E9595C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36" y="23042336"/>
            <a:ext cx="26335264" cy="272142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36" y="2941865"/>
            <a:ext cx="26335264" cy="19750768"/>
          </a:xfrm>
        </p:spPr>
        <p:txBody>
          <a:bodyPr/>
          <a:lstStyle>
            <a:lvl1pPr marL="0" indent="0">
              <a:buNone/>
              <a:defRPr sz="2700"/>
            </a:lvl1pPr>
            <a:lvl2pPr marL="391866" indent="0">
              <a:buNone/>
              <a:defRPr sz="2400"/>
            </a:lvl2pPr>
            <a:lvl3pPr marL="783732" indent="0">
              <a:buNone/>
              <a:defRPr sz="2100"/>
            </a:lvl3pPr>
            <a:lvl4pPr marL="1175598" indent="0">
              <a:buNone/>
              <a:defRPr sz="1700"/>
            </a:lvl4pPr>
            <a:lvl5pPr marL="1567464" indent="0">
              <a:buNone/>
              <a:defRPr sz="1700"/>
            </a:lvl5pPr>
            <a:lvl6pPr marL="1959331" indent="0">
              <a:buNone/>
              <a:defRPr sz="1700"/>
            </a:lvl6pPr>
            <a:lvl7pPr marL="2351197" indent="0">
              <a:buNone/>
              <a:defRPr sz="1700"/>
            </a:lvl7pPr>
            <a:lvl8pPr marL="2743063" indent="0">
              <a:buNone/>
              <a:defRPr sz="1700"/>
            </a:lvl8pPr>
            <a:lvl9pPr marL="3134929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36" y="25763765"/>
            <a:ext cx="26335264" cy="3863068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2368-30FB-4CBB-8B33-601B3710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569" y="2926897"/>
            <a:ext cx="3730806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69" y="9508671"/>
            <a:ext cx="37308064" cy="197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68" y="29991504"/>
            <a:ext cx="9144000" cy="2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>
            <a:lvl1pPr>
              <a:defRPr sz="5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3" y="29991504"/>
            <a:ext cx="13898336" cy="2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>
            <a:lvl1pPr algn="ctr">
              <a:defRPr sz="5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3" y="29991504"/>
            <a:ext cx="9144000" cy="2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>
            <a:lvl1pPr algn="r">
              <a:defRPr sz="5300"/>
            </a:lvl1pPr>
          </a:lstStyle>
          <a:p>
            <a:pPr>
              <a:defRPr/>
            </a:pPr>
            <a:fld id="{E93B51F1-7AD7-4E6A-9F8B-11AA99768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2779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92779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2pPr>
      <a:lvl3pPr algn="ctr" defTabSz="3492779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3pPr>
      <a:lvl4pPr algn="ctr" defTabSz="3492779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4pPr>
      <a:lvl5pPr algn="ctr" defTabSz="3492779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5pPr>
      <a:lvl6pPr marL="391866" algn="ctr" defTabSz="349277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6pPr>
      <a:lvl7pPr marL="783732" algn="ctr" defTabSz="349277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7pPr>
      <a:lvl8pPr marL="1175598" algn="ctr" defTabSz="349277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8pPr>
      <a:lvl9pPr marL="1567464" algn="ctr" defTabSz="349277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9pPr>
    </p:titleStyle>
    <p:bodyStyle>
      <a:lvl1pPr marL="1310303" indent="-1310303" algn="l" defTabSz="3492779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+mn-ea"/>
          <a:cs typeface="+mn-cs"/>
        </a:defRPr>
      </a:lvl1pPr>
      <a:lvl2pPr marL="2838308" indent="-1091238" algn="l" defTabSz="3492779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2pPr>
      <a:lvl3pPr marL="4366314" indent="-873535" algn="l" defTabSz="3492779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</a:defRPr>
      </a:lvl3pPr>
      <a:lvl4pPr marL="6113384" indent="-873535" algn="l" defTabSz="3492779" rtl="0" eaLnBrk="0" fontAlgn="base" hangingPunct="0">
        <a:spcBef>
          <a:spcPct val="20000"/>
        </a:spcBef>
        <a:spcAft>
          <a:spcPct val="0"/>
        </a:spcAft>
        <a:buChar char="–"/>
        <a:defRPr sz="7600">
          <a:solidFill>
            <a:schemeClr val="tx1"/>
          </a:solidFill>
          <a:latin typeface="+mn-lt"/>
        </a:defRPr>
      </a:lvl4pPr>
      <a:lvl5pPr marL="7859093" indent="-872175" algn="l" defTabSz="3492779" rtl="0" eaLnBrk="0" fontAlgn="base" hangingPunct="0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5pPr>
      <a:lvl6pPr marL="8250959" indent="-872175" algn="l" defTabSz="349277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6pPr>
      <a:lvl7pPr marL="8642825" indent="-872175" algn="l" defTabSz="349277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7pPr>
      <a:lvl8pPr marL="9034691" indent="-872175" algn="l" defTabSz="349277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8pPr>
      <a:lvl9pPr marL="9426557" indent="-872175" algn="l" defTabSz="349277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93882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94375"/>
            <a:ext cx="43938826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67800" y="5486400"/>
            <a:ext cx="25146000" cy="1164771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800000"/>
                </a:solidFill>
                <a:latin typeface="Trebuchet MS" pitchFamily="34" charset="0"/>
              </a:rPr>
              <a:t>Research and Training Center on Community Living, Institute </a:t>
            </a:r>
            <a:r>
              <a:rPr lang="en-US" sz="4000" dirty="0" smtClean="0">
                <a:solidFill>
                  <a:srgbClr val="800000"/>
                </a:solidFill>
                <a:latin typeface="Trebuchet MS" pitchFamily="34" charset="0"/>
              </a:rPr>
              <a:t>on Community </a:t>
            </a:r>
            <a:r>
              <a:rPr lang="en-US" sz="4000" dirty="0" smtClean="0">
                <a:solidFill>
                  <a:srgbClr val="800000"/>
                </a:solidFill>
                <a:latin typeface="Trebuchet MS" pitchFamily="34" charset="0"/>
              </a:rPr>
              <a:t>Integration</a:t>
            </a:r>
            <a:br>
              <a:rPr lang="en-US" sz="4000" dirty="0" smtClean="0">
                <a:solidFill>
                  <a:srgbClr val="800000"/>
                </a:solidFill>
                <a:latin typeface="Trebuchet MS" pitchFamily="34" charset="0"/>
              </a:rPr>
            </a:br>
            <a:r>
              <a:rPr lang="en-US" sz="4000" dirty="0" smtClean="0">
                <a:solidFill>
                  <a:srgbClr val="800000"/>
                </a:solidFill>
                <a:latin typeface="Trebuchet MS" pitchFamily="34" charset="0"/>
              </a:rPr>
              <a:t>UNIVERSITY </a:t>
            </a:r>
            <a:r>
              <a:rPr lang="en-US" sz="4000" dirty="0" smtClean="0">
                <a:solidFill>
                  <a:srgbClr val="800000"/>
                </a:solidFill>
                <a:latin typeface="Trebuchet MS" pitchFamily="34" charset="0"/>
              </a:rPr>
              <a:t>OF MINNESOTA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0" y="4343401"/>
            <a:ext cx="27432000" cy="1143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800000"/>
                </a:solidFill>
                <a:latin typeface="Trebuchet MS" pitchFamily="34" charset="0"/>
              </a:rPr>
              <a:t>Mark Olson and </a:t>
            </a:r>
            <a:r>
              <a:rPr lang="en-US" sz="4400" dirty="0" err="1" smtClean="0">
                <a:solidFill>
                  <a:srgbClr val="800000"/>
                </a:solidFill>
                <a:latin typeface="Trebuchet MS" pitchFamily="34" charset="0"/>
              </a:rPr>
              <a:t>Renáta</a:t>
            </a:r>
            <a:r>
              <a:rPr lang="en-US" sz="4400" dirty="0" smtClean="0">
                <a:solidFill>
                  <a:srgbClr val="800000"/>
                </a:solidFill>
                <a:latin typeface="Trebuchet MS" pitchFamily="34" charset="0"/>
              </a:rPr>
              <a:t> </a:t>
            </a:r>
            <a:r>
              <a:rPr lang="en-US" sz="4400" dirty="0" err="1" smtClean="0">
                <a:solidFill>
                  <a:srgbClr val="800000"/>
                </a:solidFill>
                <a:latin typeface="Trebuchet MS" pitchFamily="34" charset="0"/>
              </a:rPr>
              <a:t>Tichá</a:t>
            </a:r>
            <a:endParaRPr lang="en-US" sz="4400" dirty="0" smtClean="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V="1">
            <a:off x="9144001" y="4343400"/>
            <a:ext cx="24993600" cy="32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373" tIns="39187" rIns="78373" bIns="39187"/>
          <a:lstStyle/>
          <a:p>
            <a:endParaRPr lang="en-US"/>
          </a:p>
        </p:txBody>
      </p:sp>
      <p:sp>
        <p:nvSpPr>
          <p:cNvPr id="1036" name="Rectangle 1212"/>
          <p:cNvSpPr>
            <a:spLocks noChangeArrowheads="1"/>
          </p:cNvSpPr>
          <p:nvPr/>
        </p:nvSpPr>
        <p:spPr bwMode="auto">
          <a:xfrm>
            <a:off x="21814971" y="26297164"/>
            <a:ext cx="195943" cy="195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373" tIns="39187" rIns="78373" bIns="39187" anchor="ctr"/>
          <a:lstStyle/>
          <a:p>
            <a:endParaRPr lang="en-US"/>
          </a:p>
        </p:txBody>
      </p:sp>
      <p:sp>
        <p:nvSpPr>
          <p:cNvPr id="1039" name="Rectangle 392"/>
          <p:cNvSpPr>
            <a:spLocks noChangeArrowheads="1"/>
          </p:cNvSpPr>
          <p:nvPr/>
        </p:nvSpPr>
        <p:spPr bwMode="auto">
          <a:xfrm>
            <a:off x="36420879" y="9383486"/>
            <a:ext cx="158341" cy="4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73" tIns="39187" rIns="78373" bIns="39187">
            <a:spAutoFit/>
          </a:bodyPr>
          <a:lstStyle/>
          <a:p>
            <a:endParaRPr lang="en-US"/>
          </a:p>
        </p:txBody>
      </p:sp>
      <p:sp>
        <p:nvSpPr>
          <p:cNvPr id="1046" name="Text Box 28"/>
          <p:cNvSpPr txBox="1">
            <a:spLocks noChangeArrowheads="1"/>
          </p:cNvSpPr>
          <p:nvPr/>
        </p:nvSpPr>
        <p:spPr bwMode="auto">
          <a:xfrm>
            <a:off x="9448800" y="1676400"/>
            <a:ext cx="25984200" cy="192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73" tIns="39187" rIns="78373" bIns="39187">
            <a:spAutoFit/>
          </a:bodyPr>
          <a:lstStyle/>
          <a:p>
            <a:pPr algn="ctr"/>
            <a:r>
              <a:rPr lang="en-US" sz="6000" b="1" dirty="0"/>
              <a:t>Active Support Intervention and its </a:t>
            </a:r>
            <a:r>
              <a:rPr lang="en-US" sz="6000" b="1" dirty="0" smtClean="0"/>
              <a:t>Potential Effect </a:t>
            </a:r>
            <a:r>
              <a:rPr lang="en-US" sz="6000" b="1" dirty="0"/>
              <a:t>on Increased Engagement of Persons with Intellectual and Developmental Disabilities</a:t>
            </a:r>
            <a:endParaRPr lang="en-US" sz="9900" b="1" dirty="0">
              <a:latin typeface="Trebuchet MS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19600" y="31220229"/>
            <a:ext cx="8490857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9317" tIns="174659" rIns="349317" bIns="174659"/>
          <a:lstStyle/>
          <a:p>
            <a:pPr defTabSz="3492779">
              <a:spcBef>
                <a:spcPct val="20000"/>
              </a:spcBef>
            </a:pPr>
            <a:endParaRPr lang="en-US" sz="3800" dirty="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3299400" y="31220229"/>
            <a:ext cx="9927771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9317" tIns="174659" rIns="349317" bIns="174659"/>
          <a:lstStyle/>
          <a:p>
            <a:pPr defTabSz="3492779">
              <a:spcBef>
                <a:spcPct val="20000"/>
              </a:spcBef>
            </a:pPr>
            <a:r>
              <a:rPr lang="en-US" sz="2700" dirty="0" smtClean="0">
                <a:solidFill>
                  <a:srgbClr val="8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                  </a:t>
            </a:r>
            <a:endParaRPr lang="en-US" sz="3800" dirty="0">
              <a:solidFill>
                <a:srgbClr val="800000"/>
              </a:solidFill>
              <a:latin typeface="Trebuchet MS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195504"/>
            <a:ext cx="4419600" cy="172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M2out-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5849600" y="7162800"/>
            <a:ext cx="10896600" cy="13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73" tIns="39187" rIns="78373" bIns="39187">
            <a:spAutoFit/>
          </a:bodyPr>
          <a:lstStyle/>
          <a:p>
            <a:pPr marL="391866" indent="-391866" algn="ctr" defTabSz="4657493"/>
            <a:endParaRPr lang="en-US" sz="4800" b="1" dirty="0" smtClean="0">
              <a:latin typeface="Trebuchet MS" pitchFamily="34" charset="0"/>
            </a:endParaRPr>
          </a:p>
          <a:p>
            <a:endParaRPr lang="en-US" sz="3600" dirty="0" smtClean="0">
              <a:latin typeface="Book Antiqua" pitchFamily="18" charset="0"/>
            </a:endParaRPr>
          </a:p>
        </p:txBody>
      </p:sp>
      <p:pic>
        <p:nvPicPr>
          <p:cNvPr id="46" name="Picture 45" descr="RTC-mark-powerpoint [Converted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0" y="3657600"/>
            <a:ext cx="7769180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-17585" y="7079869"/>
            <a:ext cx="14630400" cy="10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What is Active Support?</a:t>
            </a:r>
            <a:endParaRPr kumimoji="0" lang="en-US" sz="4000" b="1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72400" y="1600200"/>
            <a:ext cx="2834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dirty="0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4572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4572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4572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556260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15903876" y="14039006"/>
            <a:ext cx="134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Research Question</a:t>
            </a:r>
            <a:endParaRPr lang="en-US" sz="3200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4953000" y="31242000"/>
            <a:ext cx="1546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Project Team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 Training: Susan </a:t>
            </a:r>
            <a:r>
              <a:rPr lang="en-US" sz="2400" dirty="0" err="1" smtClean="0">
                <a:solidFill>
                  <a:srgbClr val="800000"/>
                </a:solidFill>
              </a:rPr>
              <a:t>O’Nell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, </a:t>
            </a:r>
            <a:r>
              <a:rPr lang="en-US" sz="2400" dirty="0" smtClean="0">
                <a:solidFill>
                  <a:srgbClr val="800000"/>
                </a:solidFill>
              </a:rPr>
              <a:t>Mark Olson, </a:t>
            </a:r>
            <a:r>
              <a:rPr lang="en-US" sz="2400" dirty="0" smtClean="0">
                <a:solidFill>
                  <a:srgbClr val="800000"/>
                </a:solidFill>
              </a:rPr>
              <a:t>John Sour, Amy Hewitt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Evaluation</a:t>
            </a:r>
            <a:r>
              <a:rPr lang="en-US" sz="2400" dirty="0" smtClean="0">
                <a:solidFill>
                  <a:srgbClr val="800000"/>
                </a:solidFill>
              </a:rPr>
              <a:t>: Sheryl Larson,  </a:t>
            </a:r>
            <a:r>
              <a:rPr lang="en-US" sz="2400" dirty="0" err="1" smtClean="0">
                <a:solidFill>
                  <a:srgbClr val="800000"/>
                </a:solidFill>
              </a:rPr>
              <a:t>Renaáa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Tichá</a:t>
            </a:r>
            <a:r>
              <a:rPr lang="en-US" sz="2400" dirty="0" smtClean="0">
                <a:solidFill>
                  <a:srgbClr val="800000"/>
                </a:solidFill>
              </a:rPr>
              <a:t>,  </a:t>
            </a:r>
            <a:r>
              <a:rPr lang="en-US" sz="2400" dirty="0" err="1" smtClean="0">
                <a:solidFill>
                  <a:srgbClr val="800000"/>
                </a:solidFill>
              </a:rPr>
              <a:t>Xueqin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Qian,  </a:t>
            </a:r>
            <a:r>
              <a:rPr lang="en-US" sz="2400" dirty="0" smtClean="0">
                <a:solidFill>
                  <a:srgbClr val="800000"/>
                </a:solidFill>
              </a:rPr>
              <a:t>Roger </a:t>
            </a:r>
            <a:r>
              <a:rPr lang="en-US" sz="2400" dirty="0" err="1" smtClean="0">
                <a:solidFill>
                  <a:srgbClr val="800000"/>
                </a:solidFill>
              </a:rPr>
              <a:t>Stancliffe</a:t>
            </a:r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  Technical Support: Jerry Smith, and John Westerman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899600" y="313487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Contact </a:t>
            </a:r>
            <a:r>
              <a:rPr lang="en-US" sz="2400" b="1" dirty="0" smtClean="0">
                <a:solidFill>
                  <a:srgbClr val="800000"/>
                </a:solidFill>
              </a:rPr>
              <a:t>Information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   </a:t>
            </a:r>
            <a:r>
              <a:rPr lang="en-US" sz="2400" dirty="0" smtClean="0">
                <a:solidFill>
                  <a:srgbClr val="800000"/>
                </a:solidFill>
              </a:rPr>
              <a:t>Sheryl </a:t>
            </a:r>
            <a:r>
              <a:rPr lang="en-US" sz="2400" dirty="0" smtClean="0">
                <a:solidFill>
                  <a:srgbClr val="800000"/>
                </a:solidFill>
              </a:rPr>
              <a:t>Larson,  </a:t>
            </a:r>
            <a:r>
              <a:rPr lang="en-US" sz="2400" dirty="0" smtClean="0">
                <a:solidFill>
                  <a:srgbClr val="800000"/>
                </a:solidFill>
              </a:rPr>
              <a:t>larso072@umn.edu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   </a:t>
            </a:r>
            <a:r>
              <a:rPr lang="en-US" sz="2400" dirty="0" err="1" smtClean="0">
                <a:solidFill>
                  <a:srgbClr val="800000"/>
                </a:solidFill>
              </a:rPr>
              <a:t>Renáta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Tichá</a:t>
            </a:r>
            <a:r>
              <a:rPr lang="en-US" sz="2400" dirty="0" smtClean="0">
                <a:solidFill>
                  <a:srgbClr val="800000"/>
                </a:solidFill>
              </a:rPr>
              <a:t>, tich0018@umn.edu</a:t>
            </a:r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rgbClr val="800000"/>
                </a:solidFill>
              </a:rPr>
              <a:t>  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Mark Olson, olso4541@umn.edu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4865704" y="8047804"/>
            <a:ext cx="141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800000"/>
                </a:solidFill>
                <a:latin typeface="Trebuchet MS" pitchFamily="34" charset="0"/>
              </a:rPr>
              <a:t>Participants</a:t>
            </a:r>
          </a:p>
          <a:p>
            <a:pPr defTabSz="3492779">
              <a:spcBef>
                <a:spcPct val="20000"/>
              </a:spcBef>
            </a:pPr>
            <a:endParaRPr lang="en-US" sz="7200" dirty="0" smtClean="0"/>
          </a:p>
          <a:p>
            <a:pPr defTabSz="3492779">
              <a:spcBef>
                <a:spcPct val="20000"/>
              </a:spcBef>
              <a:buFont typeface="Arial" pitchFamily="34" charset="0"/>
              <a:buChar char="•"/>
            </a:pPr>
            <a:endParaRPr lang="en-US" sz="7200" dirty="0" smtClean="0"/>
          </a:p>
          <a:p>
            <a:pPr marL="0" marR="0" lvl="0" indent="0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900" b="0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9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2218" y="31242000"/>
            <a:ext cx="1592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This research was supported in part by a grant from the National Institute on Disabilities and Rehabilitation Research, U.S. Department of Education (Agreement No. H133B080005-09) to the University of Minnesota’s Research and Training Center on Community Living  with supplemental support from the Administration on Developmental Disabilities (Grant No. 90D0217/01) of the U.S. Department of Health and Human Services and a Cooperative Agreement. 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6160946" y="18144179"/>
            <a:ext cx="134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Measures of Engagement</a:t>
            </a:r>
            <a:endParaRPr lang="en-US" sz="3200" b="1" dirty="0" smtClean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5854710" y="19088386"/>
            <a:ext cx="13830030" cy="662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lvl="0" defTabSz="3492779">
              <a:spcBef>
                <a:spcPct val="20000"/>
              </a:spcBef>
              <a:defRPr/>
            </a:pPr>
            <a:r>
              <a:rPr lang="en-US" sz="3200" dirty="0" smtClean="0"/>
              <a:t>Two types of engagement were </a:t>
            </a:r>
            <a:r>
              <a:rPr lang="en-US" sz="3200" dirty="0" smtClean="0"/>
              <a:t>coded using direct observations:</a:t>
            </a:r>
          </a:p>
          <a:p>
            <a:pPr lvl="0" defTabSz="3492779">
              <a:spcBef>
                <a:spcPct val="20000"/>
              </a:spcBef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Engagement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recognizable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speech or attempts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speak signs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gestures or other attempts to gain or retain the attention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another person (e.g., talk about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movie)</a:t>
            </a:r>
          </a:p>
          <a:p>
            <a:pPr lvl="0" defTabSz="3492779">
              <a:spcBef>
                <a:spcPct val="20000"/>
              </a:spcBef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Nonsocial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engagement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consists of nonsocial activities such as participation in leisure activities, domestic activities or personal care.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3492779">
              <a:spcBef>
                <a:spcPct val="20000"/>
              </a:spcBef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Staff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assistance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consists of explicit and implicit instruction related to a task, gestural prompts, demonstration, physical prompting or guidance. </a:t>
            </a:r>
          </a:p>
          <a:p>
            <a:pPr lvl="0" defTabSz="3492779">
              <a:spcBef>
                <a:spcPct val="20000"/>
              </a:spcBef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individual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 IDD was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observed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10-minute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intervals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80 minutes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total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baseline. Real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 continuous observational data were collected using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Multi-Option Observation System for Experimental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Studies (MOOSES,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Tapp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Wehby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&amp; Ellis, 1995).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30996567" y="20781675"/>
            <a:ext cx="1127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Discussion and Implication</a:t>
            </a:r>
            <a:endParaRPr lang="en-US" sz="3200" b="1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32137350" y="19659600"/>
            <a:ext cx="1175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63" name="Rectangle 62"/>
          <p:cNvSpPr/>
          <p:nvPr/>
        </p:nvSpPr>
        <p:spPr>
          <a:xfrm>
            <a:off x="30615960" y="21937419"/>
            <a:ext cx="12589441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b="1" dirty="0" smtClean="0"/>
              <a:t>levels </a:t>
            </a:r>
            <a:r>
              <a:rPr lang="en-US" sz="3200" b="1" dirty="0" smtClean="0"/>
              <a:t>of engagement </a:t>
            </a:r>
            <a:r>
              <a:rPr lang="en-US" sz="3200" dirty="0" smtClean="0"/>
              <a:t>were </a:t>
            </a:r>
            <a:r>
              <a:rPr lang="en-US" sz="3200" dirty="0" smtClean="0"/>
              <a:t>consistent with what was reported in previous literature in the U.K. and Australia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Staff assistance </a:t>
            </a:r>
            <a:r>
              <a:rPr lang="en-US" sz="3200" dirty="0" smtClean="0"/>
              <a:t>in </a:t>
            </a:r>
            <a:r>
              <a:rPr lang="en-US" sz="3200" dirty="0" smtClean="0"/>
              <a:t>the current study was less compared to the data reported in previous research (</a:t>
            </a:r>
            <a:r>
              <a:rPr lang="en-US" sz="3200" dirty="0" err="1" smtClean="0"/>
              <a:t>Stancliffe</a:t>
            </a:r>
            <a:r>
              <a:rPr lang="en-US" sz="3200" dirty="0" smtClean="0"/>
              <a:t> et al., 2007</a:t>
            </a:r>
            <a:r>
              <a:rPr lang="en-US" sz="3200" dirty="0" smtClean="0"/>
              <a:t>).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Participants with </a:t>
            </a:r>
            <a:r>
              <a:rPr lang="en-US" sz="3200" b="1" dirty="0" smtClean="0"/>
              <a:t>profound </a:t>
            </a:r>
            <a:r>
              <a:rPr lang="en-US" sz="3200" b="1" dirty="0" smtClean="0"/>
              <a:t>IDD </a:t>
            </a:r>
            <a:r>
              <a:rPr lang="en-US" sz="3200" dirty="0" smtClean="0"/>
              <a:t>were </a:t>
            </a:r>
            <a:r>
              <a:rPr lang="en-US" sz="3200" dirty="0" smtClean="0"/>
              <a:t>much less engaged compared to residents who have mild intellectual disabilities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People with IDD </a:t>
            </a:r>
            <a:r>
              <a:rPr lang="en-US" sz="3200" dirty="0" smtClean="0"/>
              <a:t>whose </a:t>
            </a:r>
            <a:r>
              <a:rPr lang="en-US" sz="3200" dirty="0"/>
              <a:t>behavior enables them to live </a:t>
            </a:r>
            <a:r>
              <a:rPr lang="en-US" sz="3200" b="1" dirty="0"/>
              <a:t>more independently </a:t>
            </a:r>
            <a:r>
              <a:rPr lang="en-US" sz="3200" dirty="0"/>
              <a:t>are more likely to be engaged in their life while living in community group </a:t>
            </a:r>
            <a:r>
              <a:rPr lang="en-US" sz="3200" dirty="0" smtClean="0"/>
              <a:t>homes.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Younger people </a:t>
            </a:r>
            <a:r>
              <a:rPr lang="en-US" sz="3200" dirty="0"/>
              <a:t>with IDD tend to be more socially </a:t>
            </a:r>
            <a:r>
              <a:rPr lang="en-US" sz="3200" dirty="0" smtClean="0"/>
              <a:t>engaged.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/>
              <a:t>Culture of the group home </a:t>
            </a:r>
            <a:r>
              <a:rPr lang="en-US" sz="3200" dirty="0"/>
              <a:t>makes a difference in people’s nonsocial and social </a:t>
            </a:r>
            <a:r>
              <a:rPr lang="en-US" sz="3200" dirty="0" smtClean="0"/>
              <a:t>engagement.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People with IDD who have </a:t>
            </a:r>
            <a:r>
              <a:rPr lang="en-US" sz="3200" b="1" dirty="0"/>
              <a:t>more competent staff </a:t>
            </a:r>
            <a:r>
              <a:rPr lang="en-US" sz="3200" dirty="0"/>
              <a:t>tend to be more socially </a:t>
            </a:r>
            <a:r>
              <a:rPr lang="en-US" sz="3200" dirty="0" smtClean="0"/>
              <a:t>engaged.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/>
              <a:t>Active Support training has the potential to increase and improve staff assistance to </a:t>
            </a:r>
            <a:r>
              <a:rPr lang="en-US" sz="3200" b="1" i="1" dirty="0" smtClean="0"/>
              <a:t>individuals with IDD, </a:t>
            </a:r>
            <a:r>
              <a:rPr lang="en-US" sz="3200" b="1" i="1" dirty="0" smtClean="0"/>
              <a:t>and thus increase engagement of individuals IDD, especially those with severe and profound disabilities.</a:t>
            </a:r>
            <a:endParaRPr lang="en-US" sz="3200" b="1" i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876300" y="8078344"/>
            <a:ext cx="13792200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8588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3747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3F59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82880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0517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344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8019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32591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7163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41735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support staff (DSP) training and organizational approach originally developed in the UK and Australia designed to increases the capacity of DSPs to plan for and to 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 </a:t>
            </a:r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disabilities in skill development, meaningful daily activities, and increased 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choice and decision making regardless of their support needs.</a:t>
            </a:r>
          </a:p>
          <a:p>
            <a:endParaRPr lang="en-US" altLang="en-US" kern="0" dirty="0" smtClean="0">
              <a:latin typeface="Open Sans" charset="0"/>
              <a:cs typeface="Open Sans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457200" y="15680041"/>
            <a:ext cx="14630400" cy="10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Active Support Cycle</a:t>
            </a:r>
            <a:endParaRPr kumimoji="0" lang="en-US" sz="4000" b="1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608793" y="16963385"/>
            <a:ext cx="12344401" cy="8161330"/>
            <a:chOff x="684730" y="638175"/>
            <a:chExt cx="8173520" cy="5359615"/>
          </a:xfrm>
        </p:grpSpPr>
        <p:pic>
          <p:nvPicPr>
            <p:cNvPr id="81" name="Picture 1" descr="AS Graphi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727075"/>
              <a:ext cx="7418388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6697663" y="638175"/>
              <a:ext cx="1989137" cy="24653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504D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1. Plan &amp; Prepare:</a:t>
              </a:r>
              <a:endParaRPr lang="en-US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A. Learn about People’s: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ＭＳ Ｐゴシック"/>
                </a:rPr>
                <a:t>i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. Routines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ii. Expectations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iii. Preferences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iv. Interests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B. Develop your system: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ＭＳ Ｐゴシック"/>
                </a:rPr>
                <a:t>i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. Sharing ideas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ii. Maintaining agreements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iii. Developing approaches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C. Prepare the environment: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ＭＳ Ｐゴシック"/>
                </a:rPr>
                <a:t>i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. Right time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ii. Right tools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iii. Right way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7315200" y="3441700"/>
              <a:ext cx="1543050" cy="209783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BBB59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2. Try/Do</a:t>
              </a:r>
              <a:endParaRPr lang="en-US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A. With each person supported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B. Every day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C. Some planned/some spontaneous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D. Accept the challenge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E. Make it enjoyable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F. Communicate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G. Cooperate with teammates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700088" y="4873840"/>
              <a:ext cx="2327275" cy="11239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064A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3. Review, Evaluate, and Share:</a:t>
              </a:r>
              <a:endParaRPr lang="en-US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A. Learn from what happens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B. Share what you learned.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C. Keep the system fresh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D. Keep opportunities fresh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E. Think about it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3629922" y="4885752"/>
              <a:ext cx="3505200" cy="10668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BBB59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“Little and Often”</a:t>
              </a:r>
              <a:r>
                <a:rPr lang="en-US" sz="1400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keeps people interested and doesn’t overwhelm.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“Graded Assistance To Ensure Success”</a:t>
              </a:r>
              <a:r>
                <a:rPr lang="en-US" sz="1400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is enough support, at the right time, in the right way, so that people want to participate.</a:t>
              </a:r>
              <a:r>
                <a:rPr lang="en-US" sz="1400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  </a:t>
              </a:r>
              <a:endParaRPr lang="en-US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684730" y="2445751"/>
              <a:ext cx="1858819" cy="13627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064A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“Maximizing Choice and Control”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for the person during support is an important measure of quality because it gives people opportunities and increases their comfort.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762000" y="727075"/>
              <a:ext cx="2514600" cy="94683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504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“Every Moment Has Potential To Engage People in Meaningful Activity”</a:t>
              </a:r>
              <a:r>
                <a:rPr lang="en-US" sz="1400" i="1" dirty="0">
                  <a:solidFill>
                    <a:prstClr val="black"/>
                  </a:solidFill>
                  <a:latin typeface="Calibri"/>
                  <a:ea typeface="ＭＳ Ｐゴシック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– but without careful planning and preparation, these moments are often lost.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2" y="11300136"/>
            <a:ext cx="6557738" cy="3688727"/>
          </a:xfrm>
          <a:prstGeom prst="rect">
            <a:avLst/>
          </a:prstGeom>
        </p:spPr>
      </p:pic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140153" y="25860054"/>
            <a:ext cx="14630400" cy="10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Active Support Techniques and Approaches</a:t>
            </a:r>
            <a:endParaRPr kumimoji="0" lang="en-US" sz="4000" b="1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1003300" y="27002367"/>
            <a:ext cx="7162800" cy="395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858838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3747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3F59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82880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0517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344738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panose="05030102010509060703" pitchFamily="18" charset="2"/>
              <a:buChar char="g"/>
              <a:defRPr sz="28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8019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32591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7163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4173538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E96B12"/>
              </a:buClr>
              <a:buSzPct val="50000"/>
              <a:buFont typeface="Webdings" charset="2"/>
              <a:buChar char="g"/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 (used for protocols)</a:t>
            </a:r>
          </a:p>
          <a:p>
            <a:pPr lvl="1"/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participation</a:t>
            </a:r>
          </a:p>
          <a:p>
            <a:pPr lvl="1"/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graded assistance</a:t>
            </a:r>
          </a:p>
          <a:p>
            <a:pPr lvl="1"/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observable, measurable goals and outcomes</a:t>
            </a:r>
          </a:p>
          <a:p>
            <a:pPr lvl="1"/>
            <a:r>
              <a:rPr lang="en-US" altLang="en-US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reinforcement</a:t>
            </a:r>
          </a:p>
          <a:p>
            <a:endParaRPr lang="en-US" altLang="en-US" kern="0" dirty="0" smtClean="0">
              <a:latin typeface="Open Sans" charset="0"/>
              <a:cs typeface="Open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11372006"/>
            <a:ext cx="6502400" cy="3657600"/>
          </a:xfrm>
          <a:prstGeom prst="rect">
            <a:avLst/>
          </a:prstGeom>
        </p:spPr>
      </p:pic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15376194" y="7086600"/>
            <a:ext cx="141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ACTIVE SUPPORT BASELINE OBSERVATION STUDY</a:t>
            </a:r>
            <a:endParaRPr kumimoji="0" lang="en-US" sz="6900" b="0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15818151" y="9133333"/>
            <a:ext cx="1358265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Individuals with intellectual and </a:t>
            </a:r>
            <a:r>
              <a:rPr lang="en-US" sz="3200" dirty="0" smtClean="0">
                <a:solidFill>
                  <a:sysClr val="windowText" lastClr="000000"/>
                </a:solidFill>
                <a:latin typeface="+mj-lt"/>
              </a:rPr>
              <a:t>developmental disability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IDD) (n=78)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Average age = 41 years old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53% were male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23% had mild, 26% moderate, 17% severe, and 35% profound IDD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56% used speech for communication, and the rest used AAC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Staff (n=121)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18% had high school diploma and 18% had  a college degree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Supervisors (n=20)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16199151" y="15336852"/>
            <a:ext cx="12820650" cy="2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(1)	What proportion of the time are individuals with IDD in group homes engaged in meaningful activities?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(2)	To what extent do individual characteristics, staff behaviors, and house/organizational factors predict overall engagement level?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Rectangle 3"/>
          <p:cNvSpPr txBox="1">
            <a:spLocks noChangeArrowheads="1"/>
          </p:cNvSpPr>
          <p:nvPr/>
        </p:nvSpPr>
        <p:spPr bwMode="auto">
          <a:xfrm>
            <a:off x="30996567" y="7050958"/>
            <a:ext cx="1127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800000"/>
                </a:solidFill>
                <a:latin typeface="Trebuchet MS" pitchFamily="34" charset="0"/>
              </a:rPr>
              <a:t>Results</a:t>
            </a:r>
            <a:endParaRPr lang="en-US" sz="3200" b="1" dirty="0" smtClean="0"/>
          </a:p>
        </p:txBody>
      </p:sp>
      <p:pic>
        <p:nvPicPr>
          <p:cNvPr id="9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354" y="26880688"/>
            <a:ext cx="6415122" cy="36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90543" y="8769457"/>
            <a:ext cx="7017104" cy="4499238"/>
          </a:xfrm>
          <a:prstGeom prst="rect">
            <a:avLst/>
          </a:prstGeom>
        </p:spPr>
      </p:pic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30782079" y="7809614"/>
            <a:ext cx="1127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Trebuchet MS" pitchFamily="34" charset="0"/>
              </a:rPr>
              <a:t>Observed Levels of Engagement</a:t>
            </a:r>
            <a:endParaRPr lang="en-US" sz="32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88995" y="15191743"/>
            <a:ext cx="10180450" cy="5193381"/>
          </a:xfrm>
          <a:prstGeom prst="rect">
            <a:avLst/>
          </a:prstGeom>
        </p:spPr>
      </p:pic>
      <p:sp>
        <p:nvSpPr>
          <p:cNvPr id="102" name="Rectangle 3"/>
          <p:cNvSpPr txBox="1">
            <a:spLocks noChangeArrowheads="1"/>
          </p:cNvSpPr>
          <p:nvPr/>
        </p:nvSpPr>
        <p:spPr bwMode="auto">
          <a:xfrm>
            <a:off x="30940420" y="13573850"/>
            <a:ext cx="1127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317" tIns="174659" rIns="349317" bIns="17465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9277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Trebuchet MS" pitchFamily="34" charset="0"/>
              </a:rPr>
              <a:t>Observed Levels of Engagement and Staff Assistance by Level of IDD</a:t>
            </a:r>
            <a:endParaRPr lang="en-US" sz="32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218" y="26924271"/>
            <a:ext cx="6274135" cy="3529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4009" y="27280805"/>
            <a:ext cx="5903030" cy="332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">
  <a:themeElements>
    <a:clrScheme name="Custom 4">
      <a:dk1>
        <a:srgbClr val="000000"/>
      </a:dk1>
      <a:lt1>
        <a:srgbClr val="FFFFFF"/>
      </a:lt1>
      <a:dk2>
        <a:srgbClr val="800000"/>
      </a:dk2>
      <a:lt2>
        <a:srgbClr val="FFC000"/>
      </a:lt2>
      <a:accent1>
        <a:srgbClr val="FFFFFF"/>
      </a:accent1>
      <a:accent2>
        <a:srgbClr val="FFC000"/>
      </a:accent2>
      <a:accent3>
        <a:srgbClr val="7F7F7F"/>
      </a:accent3>
      <a:accent4>
        <a:srgbClr val="000000"/>
      </a:accent4>
      <a:accent5>
        <a:srgbClr val="FFFFFF"/>
      </a:accent5>
      <a:accent6>
        <a:srgbClr val="800000"/>
      </a:accent6>
      <a:hlink>
        <a:srgbClr val="CCCCFF"/>
      </a:hlink>
      <a:folHlink>
        <a:srgbClr val="B2B2B2"/>
      </a:folHlink>
    </a:clrScheme>
    <a:fontScheme name="po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</Template>
  <TotalTime>4249</TotalTime>
  <Words>877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Book Antiqua</vt:lpstr>
      <vt:lpstr>Calibri</vt:lpstr>
      <vt:lpstr>Open Sans</vt:lpstr>
      <vt:lpstr>Times New Roman</vt:lpstr>
      <vt:lpstr>Trebuchet MS</vt:lpstr>
      <vt:lpstr>Verdana</vt:lpstr>
      <vt:lpstr>Webdings</vt:lpstr>
      <vt:lpstr>poster</vt:lpstr>
      <vt:lpstr>Research and Training Center on Community Living, Institute on Community Integration UNIVERSITY OF MINNESOTA</vt:lpstr>
    </vt:vector>
  </TitlesOfParts>
  <Company>College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MINNESOTA</dc:title>
  <dc:creator>Edpsy</dc:creator>
  <cp:lastModifiedBy>Renata Ticha</cp:lastModifiedBy>
  <cp:revision>260</cp:revision>
  <cp:lastPrinted>2008-01-17T20:41:12Z</cp:lastPrinted>
  <dcterms:created xsi:type="dcterms:W3CDTF">2012-03-13T15:26:54Z</dcterms:created>
  <dcterms:modified xsi:type="dcterms:W3CDTF">2013-11-12T05:16:07Z</dcterms:modified>
</cp:coreProperties>
</file>